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65" r:id="rId4"/>
    <p:sldId id="260" r:id="rId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486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0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0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0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0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0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0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0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0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0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0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0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8466" y="-8468"/>
            <a:ext cx="9169804" cy="6874935"/>
            <a:chOff x="-8466" y="-8468"/>
            <a:chExt cx="9169804" cy="6874935"/>
          </a:xfrm>
        </p:grpSpPr>
        <p:cxnSp>
          <p:nvCxnSpPr>
            <p:cNvPr id="17" name="Straight Connector 16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Freeform 18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Freeform 19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Freeform 20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Freeform 21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Freeform 22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Freeform 23"/>
            <p:cNvSpPr/>
            <p:nvPr/>
          </p:nvSpPr>
          <p:spPr>
            <a:xfrm>
              <a:off x="8077231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Freeform 24"/>
            <p:cNvSpPr/>
            <p:nvPr/>
          </p:nvSpPr>
          <p:spPr>
            <a:xfrm>
              <a:off x="8060297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Freeform 27"/>
            <p:cNvSpPr/>
            <p:nvPr/>
          </p:nvSpPr>
          <p:spPr>
            <a:xfrm>
              <a:off x="-8466" y="-8468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30595" y="2404534"/>
            <a:ext cx="5826719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30595" y="4050834"/>
            <a:ext cx="5826719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FD22E1-77DA-4B8E-B91D-E6286C1FBAAF}" type="datetimeFigureOut">
              <a:rPr lang="ru-RU" smtClean="0"/>
              <a:pPr/>
              <a:t>16.12.2016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D060F7-0D48-475B-984E-B0C02B192BB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515750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4470400"/>
            <a:ext cx="6347714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FD22E1-77DA-4B8E-B91D-E6286C1FBAAF}" type="datetimeFigureOut">
              <a:rPr lang="ru-RU" smtClean="0"/>
              <a:pPr/>
              <a:t>16.12.2016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D060F7-0D48-475B-984E-B0C02B192BB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293610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01074" y="3632200"/>
            <a:ext cx="541980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470400"/>
            <a:ext cx="6347715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FD22E1-77DA-4B8E-B91D-E6286C1FBAAF}" type="datetimeFigureOut">
              <a:rPr lang="ru-RU" smtClean="0"/>
              <a:pPr/>
              <a:t>16.12.2016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D060F7-0D48-475B-984E-B0C02B192BB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482711" y="79037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747699" y="288655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97593128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1931988"/>
            <a:ext cx="6347715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FD22E1-77DA-4B8E-B91D-E6286C1FBAAF}" type="datetimeFigureOut">
              <a:rPr lang="ru-RU" smtClean="0"/>
              <a:pPr/>
              <a:t>16.12.2016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D060F7-0D48-475B-984E-B0C02B192BB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8594167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FD22E1-77DA-4B8E-B91D-E6286C1FBAAF}" type="datetimeFigureOut">
              <a:rPr lang="ru-RU" smtClean="0"/>
              <a:pPr/>
              <a:t>16.12.2016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D060F7-0D48-475B-984E-B0C02B192BB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482711" y="79037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747699" y="288655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70447561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5848" y="609600"/>
            <a:ext cx="6341465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FD22E1-77DA-4B8E-B91D-E6286C1FBAAF}" type="datetimeFigureOut">
              <a:rPr lang="ru-RU" smtClean="0"/>
              <a:pPr/>
              <a:t>16.12.2016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D060F7-0D48-475B-984E-B0C02B192BB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550657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FD22E1-77DA-4B8E-B91D-E6286C1FBAAF}" type="datetimeFigureOut">
              <a:rPr lang="ru-RU" smtClean="0"/>
              <a:pPr/>
              <a:t>16.12.2016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D060F7-0D48-475B-984E-B0C02B192BB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229732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977312" y="609600"/>
            <a:ext cx="978812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599" y="609600"/>
            <a:ext cx="5195026" cy="525145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FD22E1-77DA-4B8E-B91D-E6286C1FBAAF}" type="datetimeFigureOut">
              <a:rPr lang="ru-RU" smtClean="0"/>
              <a:pPr/>
              <a:t>16.12.2016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D060F7-0D48-475B-984E-B0C02B192BB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445132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FD22E1-77DA-4B8E-B91D-E6286C1FBAAF}" type="datetimeFigureOut">
              <a:rPr lang="ru-RU" smtClean="0"/>
              <a:pPr/>
              <a:t>16.12.2016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D060F7-0D48-475B-984E-B0C02B192BB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496971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2700868"/>
            <a:ext cx="6347715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FD22E1-77DA-4B8E-B91D-E6286C1FBAAF}" type="datetimeFigureOut">
              <a:rPr lang="ru-RU" smtClean="0"/>
              <a:pPr/>
              <a:t>16.12.2016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D060F7-0D48-475B-984E-B0C02B192BB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160842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2160589"/>
            <a:ext cx="3088109" cy="3880772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69204" y="2160590"/>
            <a:ext cx="3088110" cy="388077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FD22E1-77DA-4B8E-B91D-E6286C1FBAAF}" type="datetimeFigureOut">
              <a:rPr lang="ru-RU" smtClean="0"/>
              <a:pPr/>
              <a:t>16.12.2016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D060F7-0D48-475B-984E-B0C02B192BB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589440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599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66640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66640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FD22E1-77DA-4B8E-B91D-E6286C1FBAAF}" type="datetimeFigureOut">
              <a:rPr lang="ru-RU" smtClean="0"/>
              <a:pPr/>
              <a:t>16.12.2016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D060F7-0D48-475B-984E-B0C02B192BB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407886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4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FD22E1-77DA-4B8E-B91D-E6286C1FBAAF}" type="datetimeFigureOut">
              <a:rPr lang="ru-RU" smtClean="0"/>
              <a:pPr/>
              <a:t>16.12.2016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D060F7-0D48-475B-984E-B0C02B192BB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223009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FD22E1-77DA-4B8E-B91D-E6286C1FBAAF}" type="datetimeFigureOut">
              <a:rPr lang="ru-RU" smtClean="0"/>
              <a:pPr/>
              <a:t>16.12.2016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D060F7-0D48-475B-984E-B0C02B192BB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134365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1498604"/>
            <a:ext cx="2790182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1275" y="514925"/>
            <a:ext cx="3386037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2777069"/>
            <a:ext cx="2790182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FD22E1-77DA-4B8E-B91D-E6286C1FBAAF}" type="datetimeFigureOut">
              <a:rPr lang="ru-RU" smtClean="0"/>
              <a:pPr/>
              <a:t>16.12.2016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D060F7-0D48-475B-984E-B0C02B192BB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211799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4800600"/>
            <a:ext cx="6347714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09599" y="609600"/>
            <a:ext cx="6347714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5367338"/>
            <a:ext cx="6347714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FD22E1-77DA-4B8E-B91D-E6286C1FBAAF}" type="datetimeFigureOut">
              <a:rPr lang="ru-RU" smtClean="0"/>
              <a:pPr/>
              <a:t>16.12.2016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D060F7-0D48-475B-984E-B0C02B192BB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92716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audio" Target="../media/audio10.wav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jp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9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-8467" y="-8468"/>
            <a:ext cx="9169805" cy="6874935"/>
            <a:chOff x="-8467" y="-8468"/>
            <a:chExt cx="9169805" cy="6874935"/>
          </a:xfrm>
        </p:grpSpPr>
        <p:sp>
          <p:nvSpPr>
            <p:cNvPr id="7" name="Freeform 6"/>
            <p:cNvSpPr/>
            <p:nvPr/>
          </p:nvSpPr>
          <p:spPr>
            <a:xfrm>
              <a:off x="-8467" y="4013200"/>
              <a:ext cx="457200" cy="2853267"/>
            </a:xfrm>
            <a:custGeom>
              <a:avLst/>
              <a:gdLst/>
              <a:ahLst/>
              <a:cxnLst/>
              <a:rect l="l" t="t" r="r" b="b"/>
              <a:pathLst>
                <a:path w="457200" h="2853267">
                  <a:moveTo>
                    <a:pt x="0" y="0"/>
                  </a:moveTo>
                  <a:lnTo>
                    <a:pt x="457200" y="2853267"/>
                  </a:lnTo>
                  <a:lnTo>
                    <a:pt x="0" y="2844800"/>
                  </a:lnTo>
                  <a:cubicBezTo>
                    <a:pt x="2822" y="1905000"/>
                    <a:pt x="5645" y="965200"/>
                    <a:pt x="0" y="0"/>
                  </a:cubicBez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8" name="Straight Connector 7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Freeform 9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10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11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12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13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Freeform 14"/>
            <p:cNvSpPr/>
            <p:nvPr/>
          </p:nvSpPr>
          <p:spPr>
            <a:xfrm>
              <a:off x="8077231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Freeform 15"/>
            <p:cNvSpPr/>
            <p:nvPr/>
          </p:nvSpPr>
          <p:spPr>
            <a:xfrm>
              <a:off x="8060297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590"/>
            <a:ext cx="6347714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405258" y="6041363"/>
            <a:ext cx="68413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FD22E1-77DA-4B8E-B91D-E6286C1FBAAF}" type="datetimeFigureOut">
              <a:rPr lang="ru-RU" smtClean="0"/>
              <a:pPr/>
              <a:t>16.12.2016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599" y="6041363"/>
            <a:ext cx="462297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44676" y="6041363"/>
            <a:ext cx="51263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BCD060F7-0D48-475B-984E-B0C02B192BB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888711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  <p:sldLayoutId id="2147483685" r:id="rId13"/>
    <p:sldLayoutId id="2147483686" r:id="rId14"/>
    <p:sldLayoutId id="2147483687" r:id="rId15"/>
    <p:sldLayoutId id="2147483688" r:id="rId16"/>
  </p:sldLayoutIdLst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  <p:sndAc>
          <p:stSnd>
            <p:snd r:embed="rId18" name="chimes.wav"/>
          </p:stSnd>
        </p:sndAc>
      </p:transition>
    </mc:Choice>
    <mc:Fallback xmlns="">
      <p:transition spd="slow">
        <p:fade/>
        <p:sndAc>
          <p:stSnd>
            <p:snd r:embed="rId20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audio" Target="../media/audio10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0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10.wav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9552" y="980728"/>
            <a:ext cx="5826719" cy="1646302"/>
          </a:xfrm>
        </p:spPr>
        <p:txBody>
          <a:bodyPr>
            <a:noAutofit/>
          </a:bodyPr>
          <a:lstStyle/>
          <a:p>
            <a:r>
              <a:rPr lang="ru-RU" sz="13800" u="sng" dirty="0" smtClean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РОМБ</a:t>
            </a:r>
            <a:endParaRPr lang="ru-RU" sz="7200" u="sng" dirty="0">
              <a:ln w="0"/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Ромб 5"/>
          <p:cNvSpPr/>
          <p:nvPr/>
        </p:nvSpPr>
        <p:spPr>
          <a:xfrm>
            <a:off x="1691680" y="2627030"/>
            <a:ext cx="4176464" cy="3672408"/>
          </a:xfrm>
          <a:prstGeom prst="diamond">
            <a:avLst/>
          </a:prstGeom>
          <a:ln w="76200">
            <a:solidFill>
              <a:schemeClr val="tx1"/>
            </a:solidFill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4762" b="94643" l="4167" r="9464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34920" y="3317361"/>
            <a:ext cx="2358180" cy="23581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Овал 7"/>
          <p:cNvSpPr/>
          <p:nvPr/>
        </p:nvSpPr>
        <p:spPr>
          <a:xfrm>
            <a:off x="3229944" y="3562511"/>
            <a:ext cx="584066" cy="900723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Picture 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94784" y="3575969"/>
            <a:ext cx="609600" cy="927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Блок-схема: узел 9"/>
          <p:cNvSpPr/>
          <p:nvPr/>
        </p:nvSpPr>
        <p:spPr>
          <a:xfrm>
            <a:off x="3375960" y="3914016"/>
            <a:ext cx="292033" cy="197711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1" name="Picture 8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40834" y="3929981"/>
            <a:ext cx="317500" cy="219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925422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7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23528" y="908720"/>
            <a:ext cx="5364088" cy="3960440"/>
          </a:xfrm>
        </p:spPr>
        <p:txBody>
          <a:bodyPr>
            <a:noAutofit/>
          </a:bodyPr>
          <a:lstStyle/>
          <a:p>
            <a:pPr algn="ctr"/>
            <a:r>
              <a:rPr lang="ru-RU" b="1" dirty="0" smtClean="0">
                <a:ln w="9000" cmpd="sng">
                  <a:solidFill>
                    <a:srgbClr val="7030A0"/>
                  </a:solidFill>
                  <a:prstDash val="solid"/>
                </a:ln>
                <a:solidFill>
                  <a:srgbClr val="7030A0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Ромб</a:t>
            </a:r>
            <a:r>
              <a:rPr lang="ru-RU" sz="4400" b="1" dirty="0" smtClean="0">
                <a:ln w="9000" cmpd="sng">
                  <a:solidFill>
                    <a:srgbClr val="7030A0"/>
                  </a:solidFill>
                  <a:prstDash val="solid"/>
                </a:ln>
                <a:solidFill>
                  <a:srgbClr val="7030A0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— </a:t>
            </a:r>
            <a:r>
              <a:rPr lang="ru-RU" sz="4000" b="1" dirty="0" smtClean="0">
                <a:ln w="9000" cmpd="sng">
                  <a:solidFill>
                    <a:srgbClr val="0070C0"/>
                  </a:solidFill>
                  <a:prstDash val="solid"/>
                </a:ln>
                <a:solidFill>
                  <a:srgbClr val="00B0F0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4000" b="1" dirty="0" err="1" smtClean="0">
                <a:ln w="9000" cmpd="sng">
                  <a:solidFill>
                    <a:srgbClr val="0070C0"/>
                  </a:solidFill>
                  <a:prstDash val="solid"/>
                </a:ln>
                <a:solidFill>
                  <a:srgbClr val="00B0F0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латин</a:t>
            </a:r>
            <a:r>
              <a:rPr lang="ru-RU" sz="4000" b="1" dirty="0" smtClean="0">
                <a:ln w="9000" cmpd="sng">
                  <a:solidFill>
                    <a:srgbClr val="0070C0"/>
                  </a:solidFill>
                  <a:prstDash val="solid"/>
                </a:ln>
                <a:solidFill>
                  <a:srgbClr val="00B0F0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CA" sz="4000" b="1" dirty="0" err="1" smtClean="0">
                <a:ln w="9000" cmpd="sng">
                  <a:solidFill>
                    <a:srgbClr val="0070C0"/>
                  </a:solidFill>
                  <a:prstDash val="solid"/>
                </a:ln>
                <a:solidFill>
                  <a:srgbClr val="00B0F0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rombus</a:t>
            </a:r>
            <a:r>
              <a:rPr lang="ru-RU" sz="4000" b="1" dirty="0" smtClean="0">
                <a:ln w="9000" cmpd="sng">
                  <a:solidFill>
                    <a:srgbClr val="0070C0"/>
                  </a:solidFill>
                  <a:prstDash val="solid"/>
                </a:ln>
                <a:solidFill>
                  <a:srgbClr val="00B0F0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-бубен) это четырехугольник, имеющий равные длины сторон</a:t>
            </a:r>
            <a:r>
              <a:rPr lang="ru-RU" sz="4000" b="1" dirty="0" smtClean="0">
                <a:ln w="9000" cmpd="sng">
                  <a:solidFill>
                    <a:srgbClr val="0070C0"/>
                  </a:solidFill>
                  <a:prstDash val="solid"/>
                </a:ln>
                <a:solidFill>
                  <a:srgbClr val="00B0F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.</a:t>
            </a:r>
            <a:endParaRPr lang="ru-RU" sz="4000" b="1" dirty="0">
              <a:ln w="9000" cmpd="sng">
                <a:solidFill>
                  <a:srgbClr val="0070C0"/>
                </a:solidFill>
                <a:prstDash val="solid"/>
              </a:ln>
              <a:solidFill>
                <a:srgbClr val="00B0F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9625341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823589">
            <a:off x="2827385" y="2316408"/>
            <a:ext cx="3870809" cy="358424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3" name="Прямая соединительная линия 2"/>
          <p:cNvCxnSpPr/>
          <p:nvPr/>
        </p:nvCxnSpPr>
        <p:spPr>
          <a:xfrm flipV="1">
            <a:off x="2317626" y="1645706"/>
            <a:ext cx="2439163" cy="2271494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4" name="Прямая соединительная линия 3"/>
          <p:cNvCxnSpPr/>
          <p:nvPr/>
        </p:nvCxnSpPr>
        <p:spPr>
          <a:xfrm flipH="1">
            <a:off x="4744540" y="4300647"/>
            <a:ext cx="2450462" cy="2257869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5" name="Прямая соединительная линия 4"/>
          <p:cNvCxnSpPr/>
          <p:nvPr/>
        </p:nvCxnSpPr>
        <p:spPr>
          <a:xfrm>
            <a:off x="4756789" y="1645706"/>
            <a:ext cx="2438213" cy="2655013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>
            <a:off x="2329413" y="3917200"/>
            <a:ext cx="2415127" cy="2641316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3504733" y="5842337"/>
            <a:ext cx="100811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dirty="0"/>
              <a:t>А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614823" y="3284984"/>
            <a:ext cx="86409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dirty="0" smtClean="0"/>
              <a:t>Б</a:t>
            </a:r>
            <a:endParaRPr lang="ru-RU" sz="6000" dirty="0"/>
          </a:p>
        </p:txBody>
      </p:sp>
      <p:sp>
        <p:nvSpPr>
          <p:cNvPr id="9" name="TextBox 8"/>
          <p:cNvSpPr txBox="1"/>
          <p:nvPr/>
        </p:nvSpPr>
        <p:spPr>
          <a:xfrm>
            <a:off x="4755838" y="908720"/>
            <a:ext cx="108012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dirty="0" smtClean="0"/>
              <a:t>В</a:t>
            </a:r>
            <a:endParaRPr lang="ru-RU" sz="6000" dirty="0"/>
          </a:p>
        </p:txBody>
      </p:sp>
      <p:sp>
        <p:nvSpPr>
          <p:cNvPr id="10" name="TextBox 9"/>
          <p:cNvSpPr txBox="1"/>
          <p:nvPr/>
        </p:nvSpPr>
        <p:spPr>
          <a:xfrm>
            <a:off x="7195002" y="3571199"/>
            <a:ext cx="168993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dirty="0" smtClean="0"/>
              <a:t>Г</a:t>
            </a:r>
            <a:endParaRPr lang="ru-RU" sz="6000" dirty="0"/>
          </a:p>
        </p:txBody>
      </p:sp>
      <p:sp>
        <p:nvSpPr>
          <p:cNvPr id="11" name="TextBox 10"/>
          <p:cNvSpPr txBox="1"/>
          <p:nvPr/>
        </p:nvSpPr>
        <p:spPr>
          <a:xfrm>
            <a:off x="0" y="8530"/>
            <a:ext cx="550810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/>
              <a:t>Вершины: А, Б, В, Г</a:t>
            </a:r>
          </a:p>
          <a:p>
            <a:r>
              <a:rPr lang="ru-RU" sz="3200" dirty="0" smtClean="0"/>
              <a:t>Стороны : АБ, БВ, ВГ, АГ</a:t>
            </a:r>
          </a:p>
          <a:p>
            <a:r>
              <a:rPr lang="ru-RU" sz="3200" dirty="0" smtClean="0"/>
              <a:t>Углы: А, Б, В, Г </a:t>
            </a:r>
            <a:endParaRPr lang="ru-RU" sz="3200" dirty="0"/>
          </a:p>
        </p:txBody>
      </p:sp>
      <p:sp>
        <p:nvSpPr>
          <p:cNvPr id="12" name="Дуга 11"/>
          <p:cNvSpPr/>
          <p:nvPr/>
        </p:nvSpPr>
        <p:spPr>
          <a:xfrm rot="19693113">
            <a:off x="4001098" y="6095805"/>
            <a:ext cx="1197690" cy="826114"/>
          </a:xfrm>
          <a:prstGeom prst="arc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6286641">
            <a:off x="2335147" y="3735713"/>
            <a:ext cx="828675" cy="261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4330202" y="1924383"/>
            <a:ext cx="828675" cy="261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5827899">
            <a:off x="6348849" y="4111026"/>
            <a:ext cx="828675" cy="261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855776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Прямоугольник 17"/>
          <p:cNvSpPr/>
          <p:nvPr/>
        </p:nvSpPr>
        <p:spPr>
          <a:xfrm>
            <a:off x="2123728" y="1484784"/>
            <a:ext cx="5869674" cy="493613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603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1466" y="316774"/>
            <a:ext cx="7636998" cy="925167"/>
          </a:xfrm>
          <a:solidFill>
            <a:srgbClr val="7030A0">
              <a:alpha val="96000"/>
            </a:srgbClr>
          </a:solidFill>
          <a:ln>
            <a:noFill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ru-RU" sz="4800" b="1" dirty="0" smtClean="0">
                <a:solidFill>
                  <a:schemeClr val="bg1"/>
                </a:solidFill>
                <a:latin typeface="Monotype Corsiva" panose="03010101010201010101" pitchFamily="66" charset="0"/>
              </a:rPr>
              <a:t>Убери </a:t>
            </a:r>
            <a:r>
              <a:rPr lang="ru-RU" sz="4800" b="1" dirty="0" smtClean="0">
                <a:solidFill>
                  <a:schemeClr val="bg1"/>
                </a:solidFill>
                <a:latin typeface="Monotype Corsiva" panose="03010101010201010101" pitchFamily="66" charset="0"/>
              </a:rPr>
              <a:t>все </a:t>
            </a:r>
            <a:r>
              <a:rPr lang="ru-RU" sz="4800" b="1" dirty="0" smtClean="0">
                <a:solidFill>
                  <a:schemeClr val="bg1"/>
                </a:solidFill>
                <a:latin typeface="Monotype Corsiva" panose="03010101010201010101" pitchFamily="66" charset="0"/>
              </a:rPr>
              <a:t>ромбы в сторону.</a:t>
            </a:r>
            <a:endParaRPr lang="ru-RU" sz="4800" b="1" dirty="0">
              <a:solidFill>
                <a:schemeClr val="bg1"/>
              </a:solidFill>
              <a:latin typeface="Monotype Corsiva" panose="03010101010201010101" pitchFamily="66" charset="0"/>
            </a:endParaRPr>
          </a:p>
        </p:txBody>
      </p:sp>
      <p:sp>
        <p:nvSpPr>
          <p:cNvPr id="8" name="Равнобедренный треугольник 7"/>
          <p:cNvSpPr/>
          <p:nvPr/>
        </p:nvSpPr>
        <p:spPr>
          <a:xfrm>
            <a:off x="6249877" y="5037325"/>
            <a:ext cx="1060704" cy="914400"/>
          </a:xfrm>
          <a:prstGeom prst="triangle">
            <a:avLst/>
          </a:prstGeom>
          <a:solidFill>
            <a:srgbClr val="FF00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Равнобедренный треугольник 8"/>
          <p:cNvSpPr/>
          <p:nvPr/>
        </p:nvSpPr>
        <p:spPr>
          <a:xfrm>
            <a:off x="2600480" y="4938013"/>
            <a:ext cx="1060704" cy="914400"/>
          </a:xfrm>
          <a:prstGeom prst="triangle">
            <a:avLst/>
          </a:prstGeom>
          <a:solidFill>
            <a:schemeClr val="accent2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Блок-схема: узел 11"/>
          <p:cNvSpPr/>
          <p:nvPr/>
        </p:nvSpPr>
        <p:spPr>
          <a:xfrm>
            <a:off x="5280221" y="3800157"/>
            <a:ext cx="1008112" cy="1008112"/>
          </a:xfrm>
          <a:prstGeom prst="flowChartConnector">
            <a:avLst/>
          </a:prstGeom>
          <a:solidFill>
            <a:schemeClr val="accent5">
              <a:lumMod val="60000"/>
              <a:lumOff val="40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Блок-схема: узел 12"/>
          <p:cNvSpPr/>
          <p:nvPr/>
        </p:nvSpPr>
        <p:spPr>
          <a:xfrm>
            <a:off x="2267744" y="3356992"/>
            <a:ext cx="1008112" cy="1008112"/>
          </a:xfrm>
          <a:prstGeom prst="flowChartConnector">
            <a:avLst/>
          </a:prstGeom>
          <a:solidFill>
            <a:schemeClr val="accent3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Блок-схема: узел 14"/>
          <p:cNvSpPr/>
          <p:nvPr/>
        </p:nvSpPr>
        <p:spPr>
          <a:xfrm>
            <a:off x="2398720" y="1856520"/>
            <a:ext cx="1008112" cy="1008112"/>
          </a:xfrm>
          <a:prstGeom prst="flowChartConnector">
            <a:avLst/>
          </a:prstGeom>
          <a:solidFill>
            <a:schemeClr val="accent2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Блок-схема: узел 15"/>
          <p:cNvSpPr/>
          <p:nvPr/>
        </p:nvSpPr>
        <p:spPr>
          <a:xfrm>
            <a:off x="4820970" y="1916554"/>
            <a:ext cx="1008112" cy="1008112"/>
          </a:xfrm>
          <a:prstGeom prst="flowChartConnector">
            <a:avLst/>
          </a:prstGeom>
          <a:solidFill>
            <a:srgbClr val="00B0F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Ромб 9"/>
          <p:cNvSpPr/>
          <p:nvPr/>
        </p:nvSpPr>
        <p:spPr>
          <a:xfrm>
            <a:off x="4540215" y="5090702"/>
            <a:ext cx="958323" cy="1082631"/>
          </a:xfrm>
          <a:prstGeom prst="diamond">
            <a:avLst/>
          </a:prstGeom>
          <a:solidFill>
            <a:srgbClr val="FFFF00"/>
          </a:solidFill>
          <a:ln w="38100">
            <a:solidFill>
              <a:schemeClr val="tx1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FF00"/>
              </a:solidFill>
            </a:endParaRPr>
          </a:p>
        </p:txBody>
      </p:sp>
      <p:sp>
        <p:nvSpPr>
          <p:cNvPr id="19" name="Ромб 18"/>
          <p:cNvSpPr/>
          <p:nvPr/>
        </p:nvSpPr>
        <p:spPr>
          <a:xfrm>
            <a:off x="6465957" y="3101376"/>
            <a:ext cx="1083576" cy="1610771"/>
          </a:xfrm>
          <a:prstGeom prst="diamond">
            <a:avLst/>
          </a:prstGeom>
          <a:solidFill>
            <a:srgbClr val="FF3300"/>
          </a:solidFill>
          <a:ln w="38100">
            <a:solidFill>
              <a:schemeClr val="tx1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6465957" y="2056408"/>
            <a:ext cx="1080120" cy="924317"/>
          </a:xfrm>
          <a:prstGeom prst="rect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Шестиугольник 13"/>
          <p:cNvSpPr/>
          <p:nvPr/>
        </p:nvSpPr>
        <p:spPr>
          <a:xfrm>
            <a:off x="3661184" y="2640392"/>
            <a:ext cx="1145535" cy="1156443"/>
          </a:xfrm>
          <a:prstGeom prst="hexagon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Ромб 20"/>
          <p:cNvSpPr/>
          <p:nvPr/>
        </p:nvSpPr>
        <p:spPr>
          <a:xfrm>
            <a:off x="4158673" y="4174913"/>
            <a:ext cx="662297" cy="783291"/>
          </a:xfrm>
          <a:prstGeom prst="diamond">
            <a:avLst/>
          </a:prstGeom>
          <a:solidFill>
            <a:srgbClr val="7030A0"/>
          </a:solidFill>
          <a:ln w="38100"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703198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7" presetClass="emph" presetSubtype="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7" dur="250" autoRev="1" fill="remove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8" dur="250" autoRev="1" fill="remove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9" dur="250" autoRev="1" fill="remove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0" dur="250" autoRev="1" fill="remove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>
                      <p:stCondLst>
                        <p:cond delay="0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7" presetClass="emph" presetSubtype="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5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36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7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8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39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0" fill="hold">
                      <p:stCondLst>
                        <p:cond delay="0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7" presetClass="emph" presetSubtype="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3" dur="250" autoRev="1" fill="remove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44" dur="250" autoRev="1" fill="remove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45" dur="250" autoRev="1" fill="remove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6" dur="250" autoRev="1" fill="remove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7" presetClass="emph" presetSubtype="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1" dur="250" autoRev="1" fill="remove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52" dur="250" autoRev="1" fill="remove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53" dur="250" autoRev="1" fill="remove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4" dur="250" autoRev="1" fill="remove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55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6" fill="hold">
                      <p:stCondLst>
                        <p:cond delay="0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7" presetClass="emph" presetSubtype="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9" dur="250" autoRev="1" fill="remove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60" dur="250" autoRev="1" fill="remove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61" dur="250" autoRev="1" fill="remove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2" dur="250" autoRev="1" fill="remove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63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4" fill="hold">
                      <p:stCondLst>
                        <p:cond delay="0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7" presetClass="emph" presetSubtype="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7" dur="250" autoRev="1" fill="remove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68" dur="250" autoRev="1" fill="remove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69" dur="250" autoRev="1" fill="remove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0" dur="250" autoRev="1" fill="remove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71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2" fill="hold">
                      <p:stCondLst>
                        <p:cond delay="0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7" presetClass="emph" presetSubtype="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5" dur="250" autoRev="1" fill="remove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76" dur="250" autoRev="1" fill="remove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77" dur="250" autoRev="1" fill="remove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8" dur="250" autoRev="1" fill="remove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79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0" fill="hold">
                      <p:stCondLst>
                        <p:cond delay="0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7" presetClass="emph" presetSubtype="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3" dur="25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84" dur="25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85" dur="25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6" dur="25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2" grpId="0" animBg="1"/>
      <p:bldP spid="13" grpId="0" animBg="1"/>
      <p:bldP spid="15" grpId="0" animBg="1"/>
      <p:bldP spid="16" grpId="0" animBg="1"/>
      <p:bldP spid="10" grpId="0" animBg="1"/>
      <p:bldP spid="19" grpId="0" animBg="1"/>
      <p:bldP spid="11" grpId="0" animBg="1"/>
      <p:bldP spid="14" grpId="0" animBg="1"/>
      <p:bldP spid="21" grpId="0" animBg="1"/>
    </p:bldLst>
  </p:timing>
</p:sld>
</file>

<file path=ppt/theme/theme1.xml><?xml version="1.0" encoding="utf-8"?>
<a:theme xmlns:a="http://schemas.openxmlformats.org/drawingml/2006/main" name="Грань">
  <a:themeElements>
    <a:clrScheme name="Грань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Грань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рань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83</TotalTime>
  <Words>53</Words>
  <Application>Microsoft Office PowerPoint</Application>
  <PresentationFormat>Экран (4:3)</PresentationFormat>
  <Paragraphs>10</Paragraphs>
  <Slides>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</vt:i4>
      </vt:variant>
    </vt:vector>
  </HeadingPairs>
  <TitlesOfParts>
    <vt:vector size="10" baseType="lpstr">
      <vt:lpstr>Arial</vt:lpstr>
      <vt:lpstr>Monotype Corsiva</vt:lpstr>
      <vt:lpstr>Times New Roman</vt:lpstr>
      <vt:lpstr>Trebuchet MS</vt:lpstr>
      <vt:lpstr>Wingdings 3</vt:lpstr>
      <vt:lpstr>Грань</vt:lpstr>
      <vt:lpstr>РОМБ</vt:lpstr>
      <vt:lpstr>Ромб — (латин.rombus-бубен) это четырехугольник, имеющий равные длины сторон.</vt:lpstr>
      <vt:lpstr>Презентация PowerPoint</vt:lpstr>
      <vt:lpstr>Убери все ромбы в сторону.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РОМБ</dc:title>
  <dc:creator>Windows User</dc:creator>
  <cp:lastModifiedBy>Пользователь</cp:lastModifiedBy>
  <cp:revision>11</cp:revision>
  <dcterms:created xsi:type="dcterms:W3CDTF">2016-11-24T15:46:38Z</dcterms:created>
  <dcterms:modified xsi:type="dcterms:W3CDTF">2016-12-16T19:05:23Z</dcterms:modified>
</cp:coreProperties>
</file>